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39" r:id="rId2"/>
    <p:sldId id="362" r:id="rId3"/>
    <p:sldId id="360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36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91" autoAdjust="0"/>
    <p:restoredTop sz="94576" autoAdjust="0"/>
  </p:normalViewPr>
  <p:slideViewPr>
    <p:cSldViewPr>
      <p:cViewPr>
        <p:scale>
          <a:sx n="80" d="100"/>
          <a:sy n="80" d="100"/>
        </p:scale>
        <p:origin x="-59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5B52C0-EC34-4422-8178-81CB61707EEA}" type="datetimeFigureOut">
              <a:rPr lang="en-US" smtClean="0"/>
              <a:pPr/>
              <a:t>2/6/2011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31C11-8FE8-4B8C-944F-7F19CAE0DF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146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2A35-7068-43FE-BE2B-99EE0DFDF944}" type="datetimeFigureOut">
              <a:rPr lang="en-US" smtClean="0"/>
              <a:pPr/>
              <a:t>2/6/2011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6D342-2694-4DB0-97BB-6303553F7E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00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6D342-2694-4DB0-97BB-6303553F7E9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19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6D342-2694-4DB0-97BB-6303553F7E9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19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6D342-2694-4DB0-97BB-6303553F7E9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266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gahstudios.com/" TargetMode="External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853EC-2C40-419F-8056-0AE7C5E0769C}" type="datetime1">
              <a:rPr lang="en-US" smtClean="0"/>
              <a:t>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C51D-59D9-499F-BEE3-72B6F0C16B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2FD18-6AE1-4C63-950C-62A13923697E}" type="datetime1">
              <a:rPr lang="en-US" smtClean="0"/>
              <a:t>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DC51D-59D9-499F-BEE3-72B6F0C16B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688183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0" y="0"/>
            <a:ext cx="915603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0688"/>
            <a:ext cx="2594782" cy="2594782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sp>
        <p:nvSpPr>
          <p:cNvPr id="18" name="Rectangle 17"/>
          <p:cNvSpPr/>
          <p:nvPr userDrawn="1"/>
        </p:nvSpPr>
        <p:spPr>
          <a:xfrm>
            <a:off x="0" y="6172200"/>
            <a:ext cx="9144000" cy="51724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ooter Placeholder 4"/>
          <p:cNvSpPr txBox="1">
            <a:spLocks/>
          </p:cNvSpPr>
          <p:nvPr userDrawn="1"/>
        </p:nvSpPr>
        <p:spPr>
          <a:xfrm>
            <a:off x="-12032" y="6553200"/>
            <a:ext cx="9156032" cy="304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: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VegaH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R&amp;D                                                                                                                                                                         source  :  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updates  </a:t>
            </a:r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947967"/>
            <a:ext cx="2136447" cy="605233"/>
          </a:xfrm>
          <a:prstGeom prst="rect">
            <a:avLst/>
          </a:prstGeom>
        </p:spPr>
      </p:pic>
      <p:sp>
        <p:nvSpPr>
          <p:cNvPr id="24" name="Rectangle 23"/>
          <p:cNvSpPr/>
          <p:nvPr userDrawn="1"/>
        </p:nvSpPr>
        <p:spPr>
          <a:xfrm>
            <a:off x="2514600" y="5791200"/>
            <a:ext cx="6489032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10636 Scripps Summit Ct, Suite 104, San Diego, CA, 92131, +1.858.216.4599</a:t>
            </a:r>
          </a:p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#</a:t>
            </a:r>
            <a:r>
              <a:rPr lang="en-US" sz="900" kern="1200" baseline="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451, Rd No-19, Jubilee Hills, Hyderabad - 33. </a:t>
            </a:r>
            <a:r>
              <a:rPr lang="en-US" sz="900" kern="1200" dirty="0" err="1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</a:t>
            </a: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: 040 42021819. </a:t>
            </a:r>
            <a:r>
              <a:rPr lang="en-US" sz="1000" kern="1200" dirty="0" smtClean="0"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www.vegahstudios.com</a:t>
            </a:r>
            <a:r>
              <a:rPr lang="en-US" sz="10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sz="1000" kern="1200" dirty="0">
              <a:solidFill>
                <a:schemeClr val="bg1">
                  <a:lumMod val="85000"/>
                </a:schemeClr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5" name="Rectangle 24"/>
          <p:cNvSpPr/>
          <p:nvPr userDrawn="1"/>
        </p:nvSpPr>
        <p:spPr>
          <a:xfrm>
            <a:off x="3429000" y="5791200"/>
            <a:ext cx="57751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USA :                                                    </a:t>
            </a:r>
          </a:p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India :</a:t>
            </a:r>
            <a:endParaRPr lang="en-US" sz="1000" kern="1200" dirty="0">
              <a:solidFill>
                <a:srgbClr val="C00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198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31" y="17417"/>
            <a:ext cx="9156032" cy="6688183"/>
          </a:xfrm>
          <a:prstGeom prst="rect">
            <a:avLst/>
          </a:prstGeom>
        </p:spPr>
      </p:pic>
      <p:sp>
        <p:nvSpPr>
          <p:cNvPr id="19" name="Rectangle 18"/>
          <p:cNvSpPr/>
          <p:nvPr userDrawn="1"/>
        </p:nvSpPr>
        <p:spPr>
          <a:xfrm>
            <a:off x="0" y="6172200"/>
            <a:ext cx="9144000" cy="51724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ooter Placeholder 4"/>
          <p:cNvSpPr txBox="1">
            <a:spLocks/>
          </p:cNvSpPr>
          <p:nvPr userDrawn="1"/>
        </p:nvSpPr>
        <p:spPr>
          <a:xfrm>
            <a:off x="-12032" y="6553200"/>
            <a:ext cx="9156032" cy="304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Prepared by : </a:t>
            </a:r>
            <a:r>
              <a:rPr kumimoji="0" lang="en-US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VegaH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R&amp;D                                                                                                                                                                         source  :  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web updates  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947967"/>
            <a:ext cx="2136447" cy="60523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2514600" y="5791200"/>
            <a:ext cx="6489032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10636 Scripps Summit Ct, Suite 104, San Diego, CA, 92131, +1.858.216.4599</a:t>
            </a:r>
          </a:p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#</a:t>
            </a:r>
            <a:r>
              <a:rPr lang="en-US" sz="900" kern="1200" baseline="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451, Rd No-19, Jubilee Hills, Hyderabad - 33. </a:t>
            </a:r>
            <a:r>
              <a:rPr lang="en-US" sz="900" kern="1200" dirty="0" err="1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Ph</a:t>
            </a:r>
            <a:r>
              <a:rPr lang="en-US" sz="9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: 040 42021819. </a:t>
            </a:r>
            <a:r>
              <a:rPr lang="en-US" sz="1000" kern="1200" dirty="0" smtClean="0">
                <a:solidFill>
                  <a:srgbClr val="FF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www.vegahstudios.com</a:t>
            </a:r>
            <a:r>
              <a:rPr lang="en-US" sz="1000" kern="1200" dirty="0" smtClean="0">
                <a:solidFill>
                  <a:schemeClr val="bg1">
                    <a:lumMod val="85000"/>
                  </a:schemeClr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en-US" sz="1000" kern="1200" dirty="0">
              <a:solidFill>
                <a:schemeClr val="bg1">
                  <a:lumMod val="85000"/>
                </a:schemeClr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0" y="0"/>
            <a:ext cx="9156032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3429000" y="5791200"/>
            <a:ext cx="577516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USA :                                                    </a:t>
            </a:r>
          </a:p>
          <a:p>
            <a:pPr algn="r">
              <a:lnSpc>
                <a:spcPct val="250000"/>
              </a:lnSpc>
            </a:pPr>
            <a:r>
              <a:rPr lang="en-US" sz="900" kern="1200" dirty="0" smtClean="0">
                <a:solidFill>
                  <a:srgbClr val="C00000"/>
                </a:solidFill>
                <a:effectLst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India :</a:t>
            </a:r>
            <a:endParaRPr lang="en-US" sz="1000" kern="1200" dirty="0">
              <a:solidFill>
                <a:srgbClr val="C00000"/>
              </a:solidFill>
              <a:effectLst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0688"/>
            <a:ext cx="2594782" cy="2594782"/>
          </a:xfrm>
          <a:prstGeom prst="rect">
            <a:avLst/>
          </a:prstGeom>
          <a:noFill/>
          <a:ln>
            <a:noFill/>
          </a:ln>
          <a:effectLst>
            <a:reflection blurRad="6350" stA="52000" endA="300" endPos="35000" dir="5400000" sy="-100000" algn="bl" rotWithShape="0"/>
          </a:effectLst>
        </p:spPr>
      </p:pic>
      <p:pic>
        <p:nvPicPr>
          <p:cNvPr id="15" name="Picture 2" descr="D:\PROJECTS\VEGAH\Vegah_Presentation\BLACK\BLACK_Icons\New Red System\New Red System Icon 60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506" y="152400"/>
            <a:ext cx="539094" cy="539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 userDrawn="1"/>
        </p:nvSpPr>
        <p:spPr>
          <a:xfrm>
            <a:off x="1676400" y="228600"/>
            <a:ext cx="70104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ViNSIGHTS</a:t>
            </a:r>
            <a:r>
              <a:rPr lang="en-US" sz="1400" dirty="0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1400" dirty="0">
                <a:solidFill>
                  <a:srgbClr val="FFC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Indian Animation Market Analysis 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400" dirty="0" smtClean="0">
                <a:solidFill>
                  <a:srgbClr val="FFC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US" sz="1400" dirty="0" smtClean="0">
                <a:solidFill>
                  <a:schemeClr val="bg1">
                    <a:lumMod val="8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1400" dirty="0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Studios List – Andhra Pradesh </a:t>
            </a:r>
            <a:endParaRPr lang="en-US" sz="1400" dirty="0">
              <a:solidFill>
                <a:srgbClr val="FF0000"/>
              </a:solidFill>
              <a:latin typeface="Helvetica LT Std Cond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1828800" y="640081"/>
            <a:ext cx="7315200" cy="4571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71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4908"/>
            <a:ext cx="9144000" cy="6688183"/>
          </a:xfrm>
          <a:prstGeom prst="rect">
            <a:avLst/>
          </a:prstGeom>
        </p:spPr>
      </p:pic>
      <p:sp>
        <p:nvSpPr>
          <p:cNvPr id="8" name="TextBox 7">
            <a:hlinkClick r:id="rId3"/>
          </p:cNvPr>
          <p:cNvSpPr txBox="1"/>
          <p:nvPr userDrawn="1"/>
        </p:nvSpPr>
        <p:spPr>
          <a:xfrm>
            <a:off x="2092758" y="1840468"/>
            <a:ext cx="50700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pc="1040" baseline="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www.vegahstudios.com</a:t>
            </a:r>
            <a:endParaRPr lang="en-US" spc="1040" baseline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36308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59AC8-9B8C-4515-825F-37C97A2D4117}" type="datetime1">
              <a:rPr lang="en-US" smtClean="0"/>
              <a:t>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DC51D-59D9-499F-BEE3-72B6F0C16B2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6" r:id="rId4"/>
    <p:sldLayoutId id="2147483665" r:id="rId5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gahstudios.com/v-insight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mtoon.in/" TargetMode="External"/><Relationship Id="rId7" Type="http://schemas.openxmlformats.org/officeDocument/2006/relationships/hyperlink" Target="http://www.projectorproductions.com/" TargetMode="External"/><Relationship Id="rId2" Type="http://schemas.openxmlformats.org/officeDocument/2006/relationships/hyperlink" Target="http://www.spystudios.weebly.com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pipalcommunications.com/" TargetMode="External"/><Relationship Id="rId5" Type="http://schemas.openxmlformats.org/officeDocument/2006/relationships/hyperlink" Target="http://www.corp.1midea.com/" TargetMode="External"/><Relationship Id="rId4" Type="http://schemas.openxmlformats.org/officeDocument/2006/relationships/hyperlink" Target="http://www.makutavfx.com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araa.in/" TargetMode="External"/><Relationship Id="rId2" Type="http://schemas.openxmlformats.org/officeDocument/2006/relationships/hyperlink" Target="http://www.vegahstudios.com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ndmarktoonz.co.in/" TargetMode="External"/><Relationship Id="rId2" Type="http://schemas.openxmlformats.org/officeDocument/2006/relationships/hyperlink" Target="http://www.vensat.in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age.edu.in/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ltimediaonlineguru.com/" TargetMode="External"/><Relationship Id="rId2" Type="http://schemas.openxmlformats.org/officeDocument/2006/relationships/hyperlink" Target="http://www.ebusiness-indya.com/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neoanimations.in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eativeparadise.in/" TargetMode="External"/><Relationship Id="rId2" Type="http://schemas.openxmlformats.org/officeDocument/2006/relationships/hyperlink" Target="http://www.mediadreamz.co.in/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ameshastra.com/" TargetMode="External"/><Relationship Id="rId2" Type="http://schemas.openxmlformats.org/officeDocument/2006/relationships/hyperlink" Target="http://www.octohue.com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file:///D:\PROJECTS\VEGAH\VegaH_R&amp;amp;D\V-insight\Vinsights_docs\www.originmultimedia.net" TargetMode="External"/><Relationship Id="rId5" Type="http://schemas.openxmlformats.org/officeDocument/2006/relationships/hyperlink" Target="http://www.palettemultimedia.com/" TargetMode="External"/><Relationship Id="rId4" Type="http://schemas.openxmlformats.org/officeDocument/2006/relationships/hyperlink" Target="http://www.relnpro.com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xleo.org/" TargetMode="External"/><Relationship Id="rId3" Type="http://schemas.openxmlformats.org/officeDocument/2006/relationships/hyperlink" Target="http://www.aakaram.com/" TargetMode="External"/><Relationship Id="rId7" Type="http://schemas.openxmlformats.org/officeDocument/2006/relationships/hyperlink" Target="http://www.firefly.in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amodfilms.com/" TargetMode="External"/><Relationship Id="rId5" Type="http://schemas.openxmlformats.org/officeDocument/2006/relationships/hyperlink" Target="file:///D:\PROJECTS\VEGAH\VegaH_R&amp;amp;D\V-insight\Vinsights_docs\www.zica.org" TargetMode="External"/><Relationship Id="rId4" Type="http://schemas.openxmlformats.org/officeDocument/2006/relationships/hyperlink" Target="file:///D:\PROJECTS\VEGAH\VegaH_R&amp;amp;D\V-insight\Vinsights_docs\www.qlab.in" TargetMode="External"/><Relationship Id="rId9" Type="http://schemas.openxmlformats.org/officeDocument/2006/relationships/hyperlink" Target="http://www.m9fx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3"/>
          </p:cNvPr>
          <p:cNvSpPr txBox="1"/>
          <p:nvPr/>
        </p:nvSpPr>
        <p:spPr>
          <a:xfrm>
            <a:off x="0" y="6248400"/>
            <a:ext cx="9144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ViNSIGHTS</a:t>
            </a:r>
            <a:r>
              <a:rPr lang="en-US" sz="1600" dirty="0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1600" dirty="0">
                <a:solidFill>
                  <a:srgbClr val="FFC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US" sz="1600" dirty="0">
                <a:solidFill>
                  <a:schemeClr val="bg1">
                    <a:lumMod val="7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Indian Animation Market Analysis </a:t>
            </a:r>
            <a:r>
              <a:rPr lang="en-US" sz="1600" dirty="0" smtClean="0">
                <a:solidFill>
                  <a:schemeClr val="bg1">
                    <a:lumMod val="8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600" dirty="0" smtClean="0">
                <a:solidFill>
                  <a:srgbClr val="FFC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|</a:t>
            </a:r>
            <a:r>
              <a:rPr lang="en-US" sz="1600" dirty="0" smtClean="0">
                <a:solidFill>
                  <a:schemeClr val="bg1">
                    <a:lumMod val="85000"/>
                  </a:schemeClr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  </a:t>
            </a:r>
            <a:r>
              <a:rPr lang="en-US" sz="1600" dirty="0" smtClean="0">
                <a:solidFill>
                  <a:srgbClr val="FF0000"/>
                </a:solidFill>
                <a:latin typeface="Helvetica LT Std Cond" pitchFamily="34" charset="0"/>
                <a:ea typeface="Tahoma" pitchFamily="34" charset="0"/>
                <a:cs typeface="Tahoma" pitchFamily="34" charset="0"/>
              </a:rPr>
              <a:t>Studios List – Andhra Pradesh </a:t>
            </a:r>
            <a:endParaRPr lang="en-US" sz="1600" dirty="0">
              <a:solidFill>
                <a:srgbClr val="FF0000"/>
              </a:solidFill>
              <a:latin typeface="Helvetica LT Std Cond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740628"/>
            <a:ext cx="8610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SPY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Studios &amp; Entertainments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D No:6-2-24/165,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Pragathinagar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Kukatpally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A.P.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500072.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092 47 911933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www.spystudios.weebly.com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I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M TOON,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VC Plaza,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Kukatpally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A.P.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500072.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www.imtoon.in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Makuta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VFX - CGI &amp; VFX Studio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8-2-120/115/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C,Sudha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Enclave, Road No: 2,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Banjara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Hills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A.P.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500034.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3061 5555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4"/>
              </a:rPr>
              <a:t>www.makutavfx.com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1midea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100,Vijayasri Apartments,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Ameerpet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Kamma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Sangam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Function Hall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Andhra Pradesh 500073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6461 1616 / 040 2331 4333 / 090 52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922111.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5"/>
              </a:rPr>
              <a:t>www.corp.1midea.com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Pipal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Communications Private Limited  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Somajiguda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Venketwasra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Temple, Hyderabad,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500017.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081 42 771756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6"/>
              </a:rPr>
              <a:t>www.pipalcommunications.com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Projector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Productions Designing Studio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Bank Colony,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Malakpet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Andhra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Pradesh.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6452 0355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7"/>
              </a:rPr>
              <a:t>www.projectorproductions.com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Artisan’s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Projector Productions </a:t>
            </a: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Pvt.ltd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.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16-2-753/1/192,Flat #203,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Konark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Towers,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Dilsukhnagar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Hyderabad-500070,AP,India.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040-64520355 /9000280555 / 9030280555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7"/>
              </a:rPr>
              <a:t>http://www.projectorproductions.com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82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For any  further </a:t>
            </a:r>
            <a:r>
              <a:rPr lang="en-US" sz="1600" dirty="0" smtClean="0">
                <a:solidFill>
                  <a:srgbClr val="FF0000"/>
                </a:solidFill>
              </a:rPr>
              <a:t>changes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or </a:t>
            </a:r>
            <a:r>
              <a:rPr lang="en-US" dirty="0" smtClean="0">
                <a:solidFill>
                  <a:srgbClr val="FF0000"/>
                </a:solidFill>
              </a:rPr>
              <a:t>updates,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please email to webmaster@vegahstudios.com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0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374374"/>
            <a:ext cx="70104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i="1" dirty="0" err="1" smtClean="0">
                <a:solidFill>
                  <a:schemeClr val="bg1">
                    <a:lumMod val="75000"/>
                  </a:schemeClr>
                </a:solidFill>
              </a:rPr>
              <a:t>ViNSIGHTS</a:t>
            </a:r>
            <a:r>
              <a:rPr lang="en-US" sz="1300" i="1" dirty="0" smtClean="0">
                <a:solidFill>
                  <a:schemeClr val="bg1">
                    <a:lumMod val="75000"/>
                  </a:schemeClr>
                </a:solidFill>
              </a:rPr>
              <a:t> is an initiative of </a:t>
            </a:r>
            <a:r>
              <a:rPr lang="en-US" sz="1300" i="1" dirty="0" err="1" smtClean="0">
                <a:solidFill>
                  <a:schemeClr val="bg1">
                    <a:lumMod val="75000"/>
                  </a:schemeClr>
                </a:solidFill>
              </a:rPr>
              <a:t>VegaH</a:t>
            </a:r>
            <a:r>
              <a:rPr lang="en-US" sz="1300" i="1" dirty="0" smtClean="0">
                <a:solidFill>
                  <a:schemeClr val="bg1">
                    <a:lumMod val="75000"/>
                  </a:schemeClr>
                </a:solidFill>
              </a:rPr>
              <a:t> R&amp;D which updates  Animation Market Analysis and Technology Updates. </a:t>
            </a:r>
          </a:p>
          <a:p>
            <a:endParaRPr lang="en-US" sz="1300" i="1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300" i="1" dirty="0" smtClean="0">
                <a:solidFill>
                  <a:schemeClr val="bg1">
                    <a:lumMod val="75000"/>
                  </a:schemeClr>
                </a:solidFill>
              </a:rPr>
              <a:t>As part of </a:t>
            </a:r>
            <a:r>
              <a:rPr lang="en-US" sz="1300" i="1" dirty="0" err="1" smtClean="0">
                <a:solidFill>
                  <a:schemeClr val="bg1">
                    <a:lumMod val="75000"/>
                  </a:schemeClr>
                </a:solidFill>
              </a:rPr>
              <a:t>VegaH</a:t>
            </a:r>
            <a:r>
              <a:rPr lang="en-US" sz="1300" i="1" dirty="0" smtClean="0">
                <a:solidFill>
                  <a:schemeClr val="bg1">
                    <a:lumMod val="75000"/>
                  </a:schemeClr>
                </a:solidFill>
              </a:rPr>
              <a:t> R&amp;D analysis we gathered the details of Animation Production Houses of Andhra Pradesh and updating the details through </a:t>
            </a:r>
            <a:r>
              <a:rPr lang="en-US" sz="1300" i="1" dirty="0" err="1" smtClean="0">
                <a:solidFill>
                  <a:schemeClr val="bg1">
                    <a:lumMod val="75000"/>
                  </a:schemeClr>
                </a:solidFill>
              </a:rPr>
              <a:t>ViNSIGHTS</a:t>
            </a:r>
            <a:r>
              <a:rPr lang="en-US" sz="1300" i="1" dirty="0" smtClean="0">
                <a:solidFill>
                  <a:schemeClr val="bg1">
                    <a:lumMod val="75000"/>
                  </a:schemeClr>
                </a:solidFill>
              </a:rPr>
              <a:t>. We request the respective organizations to inform us for any change in the website details or address details.</a:t>
            </a:r>
          </a:p>
          <a:p>
            <a:endParaRPr lang="en-US" sz="1300" i="1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1300" i="1" dirty="0" smtClean="0">
                <a:solidFill>
                  <a:schemeClr val="bg1">
                    <a:lumMod val="75000"/>
                  </a:schemeClr>
                </a:solidFill>
              </a:rPr>
              <a:t>We invite new studios to update their details through email or Phone which can help us in adding to the present list of  production houses  database.</a:t>
            </a:r>
            <a:endParaRPr lang="en-US" sz="1300" i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26006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For any  further </a:t>
            </a:r>
            <a:r>
              <a:rPr lang="en-US" sz="1600" dirty="0" smtClean="0">
                <a:solidFill>
                  <a:srgbClr val="FF0000"/>
                </a:solidFill>
              </a:rPr>
              <a:t>changes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or updates </a:t>
            </a:r>
            <a:r>
              <a:rPr lang="en-US" dirty="0" smtClean="0">
                <a:solidFill>
                  <a:srgbClr val="FF0000"/>
                </a:solidFill>
              </a:rPr>
              <a:t>please email to webmaster@vegahstudios.com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76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740628"/>
            <a:ext cx="861060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VegaH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Studios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India : 451, Road No 19,Jubilee Hills, Hyderabad, Andhra Pradesh 500033,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040-42021819</a:t>
            </a:r>
          </a:p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USA :10636 Scripps Summit Ct, Suite 104, San Diego, CA, 92131, +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1.858.216.4599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Russia: 105613,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Izmaylovskoe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shosse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Mascow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71.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+74955428611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2"/>
              </a:rPr>
              <a:t>http://www.vegahstudios.com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/</a:t>
            </a:r>
            <a:endParaRPr lang="en-US" sz="1200" u="sng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Sujeerya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Jubilee Hills, Hyderabad,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500001.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092 47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104162.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http://www.sujeerya.com/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Tapas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Multimedia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201,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Ashoka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Plaza,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Masabtank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 Andhra Pradesh 500028.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040 6663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8745.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http://www.2d3d.org/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Animators World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18-1-101/3/30, Shiva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sai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nagar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colony,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Huppuguda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 Hyderabad,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Andhra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500053.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090 30 692691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http://www.animatorssworld.blogspot.com/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aaraa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animation studio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Flat No 17&amp;18, 2nd Level,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Aswini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Apartments,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Beside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Saradhi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Studio,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Yellareddyguda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Ameerpet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500073.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2375 5732/098 85 412376 (Mobile)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http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3"/>
              </a:rPr>
              <a:t>://www.aaraa.in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Motion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Fluids- School of Digital Arts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Nagarjuna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Circle, 3rd floor, Ganga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Estates, Behind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Bata showroom,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Nagarjuna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circle,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Dwarakapuri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Punjagutta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Hyderabad, Andhra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Pradesh 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500034.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040 2335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2558.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http://www.motionfluids.com/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Pixelloid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Studios </a:t>
            </a: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Pvt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Ltd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3rd Floor, Plot:1098, KPR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Building, Road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36, Jubilee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Hills,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500033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: </a:t>
            </a:r>
            <a:r>
              <a:rPr lang="en-US" sz="1200" b="1" dirty="0"/>
              <a:t> </a:t>
            </a:r>
            <a:r>
              <a:rPr lang="en-US" sz="1200" dirty="0"/>
              <a:t>98660 15575</a:t>
            </a:r>
            <a:r>
              <a:rPr lang="en-US" sz="1200" b="1" dirty="0"/>
              <a:t> </a:t>
            </a:r>
            <a:r>
              <a:rPr lang="en-US" sz="1200" b="1" dirty="0" smtClean="0"/>
              <a:t>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(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Mobile)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http://www.pixelloid.com/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740628"/>
            <a:ext cx="8610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RSK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Animation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# 3rd Floor, ADR Estate,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Above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Bank of India,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KPh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B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Andhra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Pradesh 500072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040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4006 1424/096 18 5745950/94 90 934436 (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Mobile)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http://www.rskanimation.com/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TAPAS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Multimedia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201,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Ambedkar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Nagar,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Chinthal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Basthi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6663 3845 / 040 6663 3845 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http://www.tapasmedia.com/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rena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Animation </a:t>
            </a: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Dilsukhnagar</a:t>
            </a:r>
            <a:endParaRPr lang="en-US" sz="12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Sai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Towers,Main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Road,Dilsukhnagar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500036. 040 2404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2343/040 2405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2277. </a:t>
            </a:r>
          </a:p>
          <a:p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http://www.bestmultimedia.com/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archimaze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vidyanagar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500044.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099 59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424700.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http://www.archimaze.com/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Arrow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Animations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Ameerpet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X Roads,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ElePh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ant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House,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Ameerpet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 500016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3078 5868 – 093 93 254189 (Mobile)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http://www.arrowanimations.com/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 </a:t>
            </a:r>
          </a:p>
          <a:p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Vensat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Tech Services </a:t>
            </a: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Pvt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Ltd.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/>
              <a:t>1246, Jubilee </a:t>
            </a:r>
            <a:r>
              <a:rPr lang="en-US" sz="1200" dirty="0" smtClean="0"/>
              <a:t>Casa, Road </a:t>
            </a:r>
            <a:r>
              <a:rPr lang="en-US" sz="1200" dirty="0"/>
              <a:t>No. 62, Jubilee </a:t>
            </a:r>
            <a:r>
              <a:rPr lang="en-US" sz="1200" dirty="0" smtClean="0"/>
              <a:t>Hills, Hyderabad </a:t>
            </a:r>
            <a:r>
              <a:rPr lang="en-US" sz="1200" dirty="0"/>
              <a:t>500 035, India </a:t>
            </a:r>
            <a:endParaRPr lang="en-US" sz="1200" dirty="0" smtClean="0"/>
          </a:p>
          <a:p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/>
              <a:t> </a:t>
            </a:r>
            <a:r>
              <a:rPr lang="en-US" sz="1200" dirty="0" smtClean="0"/>
              <a:t> +</a:t>
            </a:r>
            <a:r>
              <a:rPr lang="en-US" sz="1200" dirty="0"/>
              <a:t>91 40 2355 </a:t>
            </a:r>
            <a:r>
              <a:rPr lang="en-US" sz="1200" dirty="0" smtClean="0"/>
              <a:t>2311</a:t>
            </a:r>
            <a:r>
              <a:rPr lang="en-US" sz="1200" dirty="0"/>
              <a:t> 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hlinkClick r:id="rId2"/>
              </a:rPr>
              <a:t>http://www.vensat.in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/</a:t>
            </a: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Landmarktoonz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8, LIC colony, Indira park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road,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500080.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095 05 071234 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3"/>
              </a:rPr>
              <a:t>http://www.landmarktoonz.co.in/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1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6096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Frameboxx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5-25, 4th floor, CCPL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Susheela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Abv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Heritage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Fresh,Dilsukhnagar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500060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040 6526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4741.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http://www.frameboxx.in/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RIMS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Animations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4th floor,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Opp.Satyam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theatre, Above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Naresh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i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Technologies,Ameerpet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500016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4003 2041/096 76 562626 (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Mobile)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http://www.rimsanimations.com/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SVS </a:t>
            </a: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WebSol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H.No:2-42/G/104,Plot No: 104,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CETS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Apartment,Beside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ICICI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Bank,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Sai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Nagar,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Chaitanya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Puri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500060.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040 4021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0115.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http://www.svswebsol.com/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Animaster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309,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Archana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Arcade, East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Maredpally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Secunderabad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 500025</a:t>
            </a:r>
          </a:p>
          <a:p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4012 4824/092 46 112626 (Mobile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),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http://www.animasterhyd.com/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Primefocus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,</a:t>
            </a:r>
          </a:p>
          <a:p>
            <a:r>
              <a:rPr lang="en-US" sz="1200" dirty="0"/>
              <a:t>Prime Focus Hyderabad. Rama Naidu Studios Complex 79. Film Nagar Jubilee Hills Hyderabad, 500033. </a:t>
            </a:r>
          </a:p>
          <a:p>
            <a:r>
              <a:rPr lang="en-US" sz="1200" dirty="0" err="1"/>
              <a:t>Ph</a:t>
            </a:r>
            <a:r>
              <a:rPr lang="en-US" sz="1200" dirty="0"/>
              <a:t>: +91 40 2354 0191      +91 40 2354 0191     www.</a:t>
            </a:r>
            <a:r>
              <a:rPr lang="en-US" sz="1200" b="1" dirty="0"/>
              <a:t>primefocus</a:t>
            </a:r>
            <a:r>
              <a:rPr lang="en-US" sz="1200" dirty="0"/>
              <a:t>world.com/india/contact/</a:t>
            </a:r>
            <a:r>
              <a:rPr lang="en-US" sz="1200" b="1" dirty="0"/>
              <a:t>hyderabad</a:t>
            </a:r>
            <a:r>
              <a:rPr lang="en-US" sz="1200" dirty="0"/>
              <a:t> </a:t>
            </a:r>
          </a:p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Image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Institute of Multimedia Arts &amp; </a:t>
            </a: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GraPh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: </a:t>
            </a: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ic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Effects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1st floor,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Sreemukh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Complex,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Himayathnagar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main road, near Minerva Coffee Shop,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adj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to KFC, 500028,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9246204488/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9246204488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2"/>
              </a:rPr>
              <a:t>http://www.image.edu.in/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Leapfrog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Multimedia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304, 4th floor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dwarakapuri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colony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Panjagutta,saibaba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temple road,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Megasri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classic,near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focus hospital,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500082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4011 0222/040 4011 0223/098 85 555166 (Mobile) 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http://www.leapfrogmultimedia.com/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97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740628"/>
            <a:ext cx="8610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Voxel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Animation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Plot No. 13,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Acharaya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Nivas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Journalist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colony,Road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No. 3,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Banjarahills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500033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099 59 558803/040 6456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3030.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http://www.voxelstudios.in/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Caliber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IT Solutions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Near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sangeeth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opp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keyes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high school,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Secunderabad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500025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6671 1679/040 2781 1679/098 48 895556 (Mobile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)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http://www.caliberitsolutions.co.in/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eBusiness-Indya.com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Malakpet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16-2-138/A/1, Akbar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Bagh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Circle, Hyderabad, Andhra Pradesh 500036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3296 2671/093 91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162671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  <a:hlinkClick r:id="rId2"/>
              </a:rPr>
              <a:t>http://www.ebusiness-indya.com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/</a:t>
            </a: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Anmipro</a:t>
            </a: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Technologies Pvt. Ltd.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Hig-2, Block-9, G-4,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Baghlingampally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Andhra Pradesh 500044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6450 7150/098 49 427871 (Mobile)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http://www.anmipro.com/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DI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ANIMATIONS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Begumpet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Andhra Pradesh  500018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6620 1065/098 66 274552 (Mobile)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http://www.dianimations.com/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Multimediaonlineguru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panjagutta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304, 4th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floor,mega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sri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classic,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Dwaraka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puri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colony,saibaba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temple road,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500082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4011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0222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3"/>
              </a:rPr>
              <a:t>http://www.multimediaonlineguru.com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/</a:t>
            </a:r>
            <a:endParaRPr lang="en-US" sz="1200" u="sng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NEO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the ANIMATION college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f6,first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floor,eureka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court, opposite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rs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brothers,ameerpet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Hyderabad,Andhra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Pradesh 500016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2374 3277/098 85 367989 (Mobile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)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4"/>
              </a:rPr>
              <a:t>www.neoanimations.in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01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740628"/>
            <a:ext cx="8610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Dream Media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# 224, II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floor,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Jawaharnagar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RTC X Roads, Hyderabad, Andhra Pradesh 500020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099 63 143482 (Mobile)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http://www.dreammediavfx.com/</a:t>
            </a:r>
            <a:endParaRPr lang="en-US" sz="1200" u="sng" dirty="0" smtClean="0">
              <a:solidFill>
                <a:schemeClr val="bg1">
                  <a:lumMod val="85000"/>
                </a:schemeClr>
              </a:solidFill>
            </a:endParaRPr>
          </a:p>
          <a:p>
            <a:endParaRPr lang="en-US" sz="12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Mediadreamz</a:t>
            </a:r>
            <a:endParaRPr lang="en-US" sz="1200" b="1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/>
              <a:t>8-2-269/S/73, </a:t>
            </a:r>
            <a:r>
              <a:rPr lang="en-US" sz="1200" dirty="0" err="1"/>
              <a:t>Sagar</a:t>
            </a:r>
            <a:r>
              <a:rPr lang="en-US" sz="1200" dirty="0"/>
              <a:t> </a:t>
            </a:r>
            <a:r>
              <a:rPr lang="en-US" sz="1200" dirty="0" smtClean="0"/>
              <a:t>society, Road </a:t>
            </a:r>
            <a:r>
              <a:rPr lang="en-US" sz="1200" dirty="0"/>
              <a:t># 2 </a:t>
            </a:r>
            <a:r>
              <a:rPr lang="en-US" sz="1200" dirty="0" err="1"/>
              <a:t>Banjara</a:t>
            </a:r>
            <a:r>
              <a:rPr lang="en-US" sz="1200" dirty="0"/>
              <a:t> hills</a:t>
            </a:r>
            <a:r>
              <a:rPr lang="en-US" sz="1200" dirty="0" smtClean="0"/>
              <a:t>, Hyderabad</a:t>
            </a:r>
            <a:r>
              <a:rPr lang="en-US" sz="1200" dirty="0"/>
              <a:t>, A.P </a:t>
            </a:r>
          </a:p>
          <a:p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/>
              <a:t>040-30 5555 </a:t>
            </a:r>
            <a:r>
              <a:rPr lang="en-US" sz="1200" dirty="0" smtClean="0"/>
              <a:t>55  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http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2"/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www.mediadreamz.co.in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Colour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Chips Animation Park Ltd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Plot 16, Road 5, Jubilee Hills, Hyderabad, Andhra Pradesh 500033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040 2354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4862.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http://www.colorchipsindia.com/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GR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DESIGNING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6-3-596/49,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Banjara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Hills Road No.1, Behind Care Hospital., Hyderabad, Andhra Pradesh  500004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6459 8555/040 6459 8556/098 85 998555 (Mobile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)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http://www.grdesigning.com/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Rhythm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&amp; Hues Studios India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The V, Vega Block, 11th Floor, Left Wing, Plot No - 17, Software Units layout HITEC City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Madhapur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500 081, 040 4033 4567/040 4033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4567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http://www.rhythm.com/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Race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The Best Animation College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Raj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Bhavan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Road,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Somajiguda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2332 5533/040 2332 5533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</a:rPr>
              <a:t>http://www.race-india.com/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Creative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Paradise 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Srinivasapuram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Chintalakunta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Andhra Pradesh 500070.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098 49 965218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3"/>
              </a:rPr>
              <a:t>www.creativeparadise.in</a:t>
            </a: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 	</a:t>
            </a:r>
          </a:p>
          <a:p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1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740628"/>
            <a:ext cx="8610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Octohue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Plot no:132, 2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Floor,Opp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Jayachandra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Gardens,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Near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RTA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Office,Nagole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Road,Uppal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Hyderabad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500039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096 52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644424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2"/>
              </a:rPr>
              <a:t>www.octohue.com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GameShastra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Solutions Pvt. Ltd.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Indu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Fortune Fields,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Kukatpally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Housing, Hyderabad, Andhra Pradesh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500072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4466 1188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www.gameshastra.com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Design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Studio 6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2nd Floor, C.S. Classic, S.R. Nagar, Hyderabad, Andhra Pradesh 500038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040 2381 6642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Rel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N Pro </a:t>
            </a: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ITeS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 Pvt. Ltd.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R.P.Road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,, 5-2-122/1, 1st Floor,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Susheela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Bhavan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Secunderabad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500003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092 46 583611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4"/>
              </a:rPr>
              <a:t>www.relnpro.com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Palette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162/C,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Gokulam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Enclave, Near E-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Eeva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Vengalrao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Nagar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Andhra Pradesh 500038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090 00 200065/099 48 288626/098 66 977699/098 66 977699 (Mobile)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5"/>
              </a:rPr>
              <a:t>www.palettemultimedia.com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Big 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Fish Animation Studio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Shop No. G2, Camus Capri Apartment, Opposite Shell Petrol Pump,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Somajiguda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Andhra Pradesh 500082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098 85 944462 (Mobile)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ORIGIN MULTIMEDIA</a:t>
            </a:r>
            <a:b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Balaji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Towers, </a:t>
            </a: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Srinivasa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 Nagar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Andhra Pradesh 500038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098 49 535635/040 3258 5635/099 49 535635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. 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6" action="ppaction://hlinkfile"/>
              </a:rPr>
              <a:t>www.originmultimedia.net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52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740628"/>
            <a:ext cx="86106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aakaram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Plot. No. - 35,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Ishak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Colony, Near AOC Centre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Secunderabad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Andhra Pradesh 500015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040 4347 1000/096 76 003000/096 18 471000 (Mobile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)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3"/>
              </a:rPr>
              <a:t>www.aakaram.com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QLAB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Plot no.225,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Prashasan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Nagar, Jubilee Hills Road No.72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Andhra Pradesh 500096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098 70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154555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4" action="ppaction://hlinkfile"/>
              </a:rPr>
              <a:t>www.qlab.in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ZEE INSTITUTE OF CREATIVE ART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Fine Cab House, 6-3-665, Lane Opposite N.I.M.S,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Panjagutta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Hyderabad, Andhra Pradesh 500082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 err="1" smtClean="0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099 59 826146/040 3048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3030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5" action="ppaction://hlinkfile"/>
              </a:rPr>
              <a:t>www.zica.org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err="1" smtClean="0">
                <a:solidFill>
                  <a:schemeClr val="bg1">
                    <a:lumMod val="85000"/>
                  </a:schemeClr>
                </a:solidFill>
              </a:rPr>
              <a:t>Amodfilms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Street No -1,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Kundan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Bagh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Begumpet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, Hyderabad, AP, India - 500016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6"/>
              </a:rPr>
              <a:t>http://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6"/>
              </a:rPr>
              <a:t>www.amodfilms.com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>Firefly</a:t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43E, Road 71, Jubilee Hills, Hyderabad 500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033. 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+91 40 2355 3654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7"/>
              </a:rPr>
              <a:t>http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7"/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7"/>
              </a:rPr>
              <a:t>www.firefly.in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FXLEO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15-4/a, Road.No:5,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Sree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krishna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nagar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colony,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P&amp;T Colony,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Dilsukh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Nagar, 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Hyderabad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 9951456056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8"/>
              </a:rPr>
              <a:t>http</a:t>
            </a:r>
            <a:r>
              <a:rPr lang="en-US" sz="1200" u="sng" dirty="0">
                <a:solidFill>
                  <a:schemeClr val="bg1">
                    <a:lumMod val="85000"/>
                  </a:schemeClr>
                </a:solidFill>
                <a:hlinkClick r:id="rId8"/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8"/>
              </a:rPr>
              <a:t>www.fxleo.org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b="1" dirty="0" smtClean="0">
                <a:solidFill>
                  <a:schemeClr val="bg1">
                    <a:lumMod val="85000"/>
                  </a:schemeClr>
                </a:solidFill>
              </a:rPr>
              <a:t>Multitude9 </a:t>
            </a:r>
            <a:r>
              <a:rPr lang="en-US" sz="1200" b="1" dirty="0" err="1">
                <a:solidFill>
                  <a:schemeClr val="bg1">
                    <a:lumMod val="85000"/>
                  </a:schemeClr>
                </a:solidFill>
              </a:rPr>
              <a:t>fx</a:t>
            </a:r>
            <a:r>
              <a:rPr lang="en-US" sz="1200" b="1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b="1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1-9-236/2/3,FNo: 303, Sri Krishna Residency, Hyderabad, A.P. 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500020. </a:t>
            </a:r>
            <a:r>
              <a:rPr lang="en-US" sz="1200" dirty="0" err="1">
                <a:solidFill>
                  <a:schemeClr val="bg1">
                    <a:lumMod val="85000"/>
                  </a:schemeClr>
                </a:solidFill>
              </a:rPr>
              <a:t>Ph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:  9392709096/9848465472 </a:t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>http</a:t>
            </a:r>
            <a:r>
              <a:rPr lang="en-US" sz="1200" dirty="0" smtClean="0">
                <a:solidFill>
                  <a:schemeClr val="bg1">
                    <a:lumMod val="85000"/>
                  </a:schemeClr>
                </a:solidFill>
              </a:rPr>
              <a:t>://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  <a:hlinkClick r:id="rId9"/>
              </a:rPr>
              <a:t>www.m9fx.com</a:t>
            </a:r>
            <a:r>
              <a:rPr lang="en-US" sz="1200" u="sng" dirty="0" smtClean="0">
                <a:solidFill>
                  <a:schemeClr val="bg1">
                    <a:lumMod val="85000"/>
                  </a:schemeClr>
                </a:solidFill>
              </a:rPr>
              <a:t>/</a:t>
            </a:r>
            <a:r>
              <a:rPr lang="en-US" sz="1200" dirty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n-US" sz="1200" dirty="0">
                <a:solidFill>
                  <a:schemeClr val="bg1">
                    <a:lumMod val="85000"/>
                  </a:schemeClr>
                </a:solidFill>
              </a:rPr>
            </a:br>
            <a:endParaRPr lang="en-US" sz="12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77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BFBFBF"/>
      </a:hlink>
      <a:folHlink>
        <a:srgbClr val="D8D8D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4106</TotalTime>
  <Words>137</Words>
  <Application>Microsoft Office PowerPoint</Application>
  <PresentationFormat>On-screen Show (4:3)</PresentationFormat>
  <Paragraphs>50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Vegah</dc:creator>
  <cp:lastModifiedBy>vegah_sony</cp:lastModifiedBy>
  <cp:revision>617</cp:revision>
  <dcterms:created xsi:type="dcterms:W3CDTF">2010-12-03T19:25:41Z</dcterms:created>
  <dcterms:modified xsi:type="dcterms:W3CDTF">2011-02-06T17:50:57Z</dcterms:modified>
</cp:coreProperties>
</file>